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9" r:id="rId4"/>
    <p:sldId id="265" r:id="rId5"/>
    <p:sldId id="260" r:id="rId6"/>
    <p:sldId id="266" r:id="rId7"/>
    <p:sldId id="267" r:id="rId8"/>
    <p:sldId id="268" r:id="rId9"/>
    <p:sldId id="269" r:id="rId10"/>
    <p:sldId id="270" r:id="rId11"/>
    <p:sldId id="271" r:id="rId12"/>
    <p:sldId id="272" r:id="rId13"/>
    <p:sldId id="273" r:id="rId14"/>
    <p:sldId id="274"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p:scale>
          <a:sx n="55" d="100"/>
          <a:sy n="55" d="100"/>
        </p:scale>
        <p:origin x="126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D0EFB-8857-4851-8DA5-B476BAB483AA}"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65463-F145-4B10-B788-39D0006A5BAF}" type="slidenum">
              <a:rPr lang="en-US" smtClean="0"/>
              <a:t>‹#›</a:t>
            </a:fld>
            <a:endParaRPr lang="en-US"/>
          </a:p>
        </p:txBody>
      </p:sp>
    </p:spTree>
    <p:extLst>
      <p:ext uri="{BB962C8B-B14F-4D97-AF65-F5344CB8AC3E}">
        <p14:creationId xmlns:p14="http://schemas.microsoft.com/office/powerpoint/2010/main" val="139625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727F-9884-4DB0-B1B0-8C51ECBA3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32CF62-74CA-4463-B66B-D0222CF52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4D4D75-1EB9-467F-B500-DB0C7FEDF827}"/>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850EFA10-D617-4049-A297-02BF31362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23FC2-9B7A-43D5-BEBF-92A3757C15AC}"/>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429000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163B-EA31-4D96-AC3B-E62D4BBF9D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60D21-914D-4955-949B-7D6B0DA5FC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47C81-8174-44C6-94B7-C730F8661D1E}"/>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1D7555EF-12A7-4718-BF42-A9473B0DB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0B98C-2828-4255-A4FE-598B8A15BAD4}"/>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1727076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A1F679-7804-4315-B5E6-2A253AC29B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C7B078-2132-4C70-8E02-474E841ED2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6C6BE-D5B6-4ABD-BB0F-E86D9A068348}"/>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9EECF989-1001-4CE4-AC4B-328125905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B5D1D-10D4-4C38-848D-368900395F50}"/>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198214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BE99-FB5D-42CA-A637-F25C40A57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48651-584F-4AED-A0FB-DC688C9BE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85287-0FD3-4B39-9DAF-12DEBFCE8ABB}"/>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79A6B477-1700-4353-874B-516055BC8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86F16-F319-4DC5-953E-5C6C63F94721}"/>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159483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06F3-4E15-49CC-84FE-C85B1E7EC5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BEDACA-E5F9-4129-A133-AC4E3D7625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64DCE4-4D6F-401E-A624-2D190ACC3BCE}"/>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6BFDB0E9-E36B-4FF4-8AF5-0438621B98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9FC8E-DD5E-4830-B2B9-4D34D1CF028C}"/>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310419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4273-08DE-480E-A46E-26C48088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16E3C4-AD5E-4B6A-8D9F-98160DF34B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0473A3-C539-4CDF-800F-35F3D3202D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B00647-CB68-48CE-ABF6-F9BE07C1E60E}"/>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6" name="Footer Placeholder 5">
            <a:extLst>
              <a:ext uri="{FF2B5EF4-FFF2-40B4-BE49-F238E27FC236}">
                <a16:creationId xmlns:a16="http://schemas.microsoft.com/office/drawing/2014/main" id="{E4AFD358-6802-419F-AF64-72A528FE7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68ED-5F17-46D3-B156-B9C9090F7275}"/>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206446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450D-A264-4389-8561-54161C5E2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A93277-B85B-49DC-8E8E-4E3378C375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70809-E83E-481C-A231-F727EF6538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643994-3C14-468B-97E1-0DBF0A9B3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818BBB-0989-495A-9C26-8E46991995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96B3B6-C562-4C60-A58D-349DECE325CB}"/>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8" name="Footer Placeholder 7">
            <a:extLst>
              <a:ext uri="{FF2B5EF4-FFF2-40B4-BE49-F238E27FC236}">
                <a16:creationId xmlns:a16="http://schemas.microsoft.com/office/drawing/2014/main" id="{61EA6FB9-1180-4A0F-B718-23B3FE0D5B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72B849-F405-4347-B4CD-55EAB7D6C92F}"/>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52962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DBD0-9925-4A8A-88EC-7D815D021B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CC448E-5044-43FA-831A-6CBCFB05B201}"/>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4" name="Footer Placeholder 3">
            <a:extLst>
              <a:ext uri="{FF2B5EF4-FFF2-40B4-BE49-F238E27FC236}">
                <a16:creationId xmlns:a16="http://schemas.microsoft.com/office/drawing/2014/main" id="{B6E935E7-FE59-4503-8C5C-4BB4DB891C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53324-B60D-4C1C-9FAB-70850155002E}"/>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3782610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415C0-91EC-4DA1-BFE4-769C6CC6D7DF}"/>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3" name="Footer Placeholder 2">
            <a:extLst>
              <a:ext uri="{FF2B5EF4-FFF2-40B4-BE49-F238E27FC236}">
                <a16:creationId xmlns:a16="http://schemas.microsoft.com/office/drawing/2014/main" id="{C39016B4-5628-43AE-8768-381850CECA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1FA036-7FCC-40AB-AF9D-DE42AB43785B}"/>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57664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BB09-263E-4A4F-9309-981ADF9AE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85AE5C-D3CF-458E-9FE3-81113721A1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8911F8-7296-4226-B962-AA6F2AEDC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4FE44-C458-4340-90FA-846A7233D8FA}"/>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6" name="Footer Placeholder 5">
            <a:extLst>
              <a:ext uri="{FF2B5EF4-FFF2-40B4-BE49-F238E27FC236}">
                <a16:creationId xmlns:a16="http://schemas.microsoft.com/office/drawing/2014/main" id="{96DD7E4E-615F-4488-99A1-B728CD4A1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C58B6-CEBF-4B10-9C12-CE4FEB88191F}"/>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229616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2EFB-4464-46B8-9D05-1FA17F13C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89C7D-D2F9-4DE7-8619-14B4162CC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C8714-92B3-4932-A9B2-C8CEF4879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5BE4F-F25B-4607-9438-951455F41400}"/>
              </a:ext>
            </a:extLst>
          </p:cNvPr>
          <p:cNvSpPr>
            <a:spLocks noGrp="1"/>
          </p:cNvSpPr>
          <p:nvPr>
            <p:ph type="dt" sz="half" idx="10"/>
          </p:nvPr>
        </p:nvSpPr>
        <p:spPr/>
        <p:txBody>
          <a:bodyPr/>
          <a:lstStyle/>
          <a:p>
            <a:fld id="{5A589D34-2BA5-4B84-A614-855612F5E644}" type="datetimeFigureOut">
              <a:rPr lang="en-US" smtClean="0"/>
              <a:t>3/1/2021</a:t>
            </a:fld>
            <a:endParaRPr lang="en-US"/>
          </a:p>
        </p:txBody>
      </p:sp>
      <p:sp>
        <p:nvSpPr>
          <p:cNvPr id="6" name="Footer Placeholder 5">
            <a:extLst>
              <a:ext uri="{FF2B5EF4-FFF2-40B4-BE49-F238E27FC236}">
                <a16:creationId xmlns:a16="http://schemas.microsoft.com/office/drawing/2014/main" id="{2AF3413A-FBB2-4130-88A0-766B1584C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98B0C-98EE-42C5-BD3F-C01ED8956DD8}"/>
              </a:ext>
            </a:extLst>
          </p:cNvPr>
          <p:cNvSpPr>
            <a:spLocks noGrp="1"/>
          </p:cNvSpPr>
          <p:nvPr>
            <p:ph type="sldNum" sz="quarter" idx="12"/>
          </p:nvPr>
        </p:nvSpPr>
        <p:spPr/>
        <p:txBody>
          <a:bodyPr/>
          <a:lstStyle/>
          <a:p>
            <a:fld id="{92F27FDE-33FE-411B-8E25-447197543971}" type="slidenum">
              <a:rPr lang="en-US" smtClean="0"/>
              <a:t>‹#›</a:t>
            </a:fld>
            <a:endParaRPr lang="en-US"/>
          </a:p>
        </p:txBody>
      </p:sp>
    </p:spTree>
    <p:extLst>
      <p:ext uri="{BB962C8B-B14F-4D97-AF65-F5344CB8AC3E}">
        <p14:creationId xmlns:p14="http://schemas.microsoft.com/office/powerpoint/2010/main" val="108104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B613F7-AA70-4AA7-91E6-11A9EAFA9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69175-9FF1-4C70-BB8C-2958D78E0D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6D4CE-0477-4B85-BDBA-2D9F3974B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89D34-2BA5-4B84-A614-855612F5E644}" type="datetimeFigureOut">
              <a:rPr lang="en-US" smtClean="0"/>
              <a:t>3/1/2021</a:t>
            </a:fld>
            <a:endParaRPr lang="en-US"/>
          </a:p>
        </p:txBody>
      </p:sp>
      <p:sp>
        <p:nvSpPr>
          <p:cNvPr id="5" name="Footer Placeholder 4">
            <a:extLst>
              <a:ext uri="{FF2B5EF4-FFF2-40B4-BE49-F238E27FC236}">
                <a16:creationId xmlns:a16="http://schemas.microsoft.com/office/drawing/2014/main" id="{E6C7D3D6-E8D3-4F0D-AE2A-2D3B348FF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A95013-8CE4-414F-8A7F-A5DCD4C8C5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27FDE-33FE-411B-8E25-447197543971}" type="slidenum">
              <a:rPr lang="en-US" smtClean="0"/>
              <a:t>‹#›</a:t>
            </a:fld>
            <a:endParaRPr lang="en-US"/>
          </a:p>
        </p:txBody>
      </p:sp>
    </p:spTree>
    <p:extLst>
      <p:ext uri="{BB962C8B-B14F-4D97-AF65-F5344CB8AC3E}">
        <p14:creationId xmlns:p14="http://schemas.microsoft.com/office/powerpoint/2010/main" val="3150242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AE669-E389-4632-B162-3166A8EE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5218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CHALLENGES – RECYCLER PERSPECTIVE</a:t>
            </a:r>
          </a:p>
        </p:txBody>
      </p:sp>
      <p:pic>
        <p:nvPicPr>
          <p:cNvPr id="9" name="Picture 8" descr="Diagram&#10;&#10;Description automatically generated">
            <a:extLst>
              <a:ext uri="{FF2B5EF4-FFF2-40B4-BE49-F238E27FC236}">
                <a16:creationId xmlns:a16="http://schemas.microsoft.com/office/drawing/2014/main" id="{D63296E0-6268-4FCE-A8CC-4ACD429CF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063" y="901579"/>
            <a:ext cx="9864968" cy="5550490"/>
          </a:xfrm>
          <a:prstGeom prst="rect">
            <a:avLst/>
          </a:prstGeom>
        </p:spPr>
      </p:pic>
    </p:spTree>
    <p:extLst>
      <p:ext uri="{BB962C8B-B14F-4D97-AF65-F5344CB8AC3E}">
        <p14:creationId xmlns:p14="http://schemas.microsoft.com/office/powerpoint/2010/main" val="189492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OPPORTUNITIES IN RECYCLING</a:t>
            </a:r>
          </a:p>
        </p:txBody>
      </p:sp>
      <p:sp>
        <p:nvSpPr>
          <p:cNvPr id="3" name="Freeform: Shape 2">
            <a:extLst>
              <a:ext uri="{FF2B5EF4-FFF2-40B4-BE49-F238E27FC236}">
                <a16:creationId xmlns:a16="http://schemas.microsoft.com/office/drawing/2014/main" id="{292F5151-BB15-438F-8D84-132AEFEF6FD6}"/>
              </a:ext>
            </a:extLst>
          </p:cNvPr>
          <p:cNvSpPr/>
          <p:nvPr/>
        </p:nvSpPr>
        <p:spPr>
          <a:xfrm>
            <a:off x="3675185" y="1745784"/>
            <a:ext cx="6983344" cy="948241"/>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21921" rIns="227584" bIns="121921"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latin typeface="Futura BdCn BT" panose="020B0706020204020204" pitchFamily="34" charset="0"/>
                <a:ea typeface="Tahoma" panose="020B0604030504040204" pitchFamily="34" charset="0"/>
                <a:cs typeface="Tahoma" panose="020B0604030504040204" pitchFamily="34" charset="0"/>
              </a:rPr>
              <a:t>HUGE MARKET &amp; UPCOMING PLAYERS</a:t>
            </a:r>
          </a:p>
        </p:txBody>
      </p:sp>
      <p:sp>
        <p:nvSpPr>
          <p:cNvPr id="4" name="Oval 3">
            <a:extLst>
              <a:ext uri="{FF2B5EF4-FFF2-40B4-BE49-F238E27FC236}">
                <a16:creationId xmlns:a16="http://schemas.microsoft.com/office/drawing/2014/main" id="{77D755D4-F761-478A-ADCF-DA00494DA9F3}"/>
              </a:ext>
            </a:extLst>
          </p:cNvPr>
          <p:cNvSpPr/>
          <p:nvPr/>
        </p:nvSpPr>
        <p:spPr>
          <a:xfrm>
            <a:off x="2567354" y="1650684"/>
            <a:ext cx="1107831" cy="110642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Freeform: Shape 6">
            <a:extLst>
              <a:ext uri="{FF2B5EF4-FFF2-40B4-BE49-F238E27FC236}">
                <a16:creationId xmlns:a16="http://schemas.microsoft.com/office/drawing/2014/main" id="{47C435FD-80D4-45DE-A95A-701F90DD5DE7}"/>
              </a:ext>
            </a:extLst>
          </p:cNvPr>
          <p:cNvSpPr/>
          <p:nvPr/>
        </p:nvSpPr>
        <p:spPr>
          <a:xfrm>
            <a:off x="3675185" y="3169011"/>
            <a:ext cx="6983344" cy="948241"/>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33351" rIns="248920" bIns="133351" numCol="1" spcCol="1270" anchor="ctr" anchorCtr="0">
            <a:noAutofit/>
          </a:bodyPr>
          <a:lstStyle/>
          <a:p>
            <a:pPr marL="0" lvl="0" indent="0" algn="ctr" defTabSz="1555750">
              <a:lnSpc>
                <a:spcPct val="90000"/>
              </a:lnSpc>
              <a:spcBef>
                <a:spcPct val="0"/>
              </a:spcBef>
              <a:spcAft>
                <a:spcPct val="35000"/>
              </a:spcAft>
              <a:buNone/>
            </a:pPr>
            <a:r>
              <a:rPr lang="en-GB" sz="3500" kern="1200" dirty="0">
                <a:solidFill>
                  <a:schemeClr val="bg1"/>
                </a:solidFill>
                <a:latin typeface="Futura BdCn BT" panose="020B0706020204020204" pitchFamily="34" charset="0"/>
              </a:rPr>
              <a:t>TECHNOLOGY ADVANCEMENT</a:t>
            </a:r>
          </a:p>
        </p:txBody>
      </p:sp>
      <p:sp>
        <p:nvSpPr>
          <p:cNvPr id="11" name="Freeform: Shape 10">
            <a:extLst>
              <a:ext uri="{FF2B5EF4-FFF2-40B4-BE49-F238E27FC236}">
                <a16:creationId xmlns:a16="http://schemas.microsoft.com/office/drawing/2014/main" id="{353A889E-DA7D-4AE6-82AB-C51045DA9B1E}"/>
              </a:ext>
            </a:extLst>
          </p:cNvPr>
          <p:cNvSpPr/>
          <p:nvPr/>
        </p:nvSpPr>
        <p:spPr>
          <a:xfrm>
            <a:off x="3675185" y="4592238"/>
            <a:ext cx="6983344" cy="948240"/>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33351" rIns="24892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solidFill>
                  <a:schemeClr val="bg1"/>
                </a:solidFill>
                <a:latin typeface="Futura BdCn BT" panose="020B0706020204020204" pitchFamily="34" charset="0"/>
              </a:rPr>
              <a:t>REGULATIONS &amp; GOV. SUPPORT</a:t>
            </a:r>
          </a:p>
        </p:txBody>
      </p:sp>
      <p:sp>
        <p:nvSpPr>
          <p:cNvPr id="13" name="Oval 12">
            <a:extLst>
              <a:ext uri="{FF2B5EF4-FFF2-40B4-BE49-F238E27FC236}">
                <a16:creationId xmlns:a16="http://schemas.microsoft.com/office/drawing/2014/main" id="{DAF38091-4C31-4830-BCEB-B3FF6C16415A}"/>
              </a:ext>
            </a:extLst>
          </p:cNvPr>
          <p:cNvSpPr/>
          <p:nvPr/>
        </p:nvSpPr>
        <p:spPr>
          <a:xfrm>
            <a:off x="2567354" y="3089057"/>
            <a:ext cx="1107831" cy="110642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Oval 13">
            <a:extLst>
              <a:ext uri="{FF2B5EF4-FFF2-40B4-BE49-F238E27FC236}">
                <a16:creationId xmlns:a16="http://schemas.microsoft.com/office/drawing/2014/main" id="{707A027E-F051-4FEA-97C5-B567759372C2}"/>
              </a:ext>
            </a:extLst>
          </p:cNvPr>
          <p:cNvSpPr/>
          <p:nvPr/>
        </p:nvSpPr>
        <p:spPr>
          <a:xfrm>
            <a:off x="2567354" y="4509820"/>
            <a:ext cx="1107831" cy="110642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Rectangle 15">
            <a:extLst>
              <a:ext uri="{FF2B5EF4-FFF2-40B4-BE49-F238E27FC236}">
                <a16:creationId xmlns:a16="http://schemas.microsoft.com/office/drawing/2014/main" id="{D356BD50-1EC2-4210-9AD5-D50BE0336EDD}"/>
              </a:ext>
            </a:extLst>
          </p:cNvPr>
          <p:cNvSpPr/>
          <p:nvPr/>
        </p:nvSpPr>
        <p:spPr>
          <a:xfrm>
            <a:off x="2853408" y="1742231"/>
            <a:ext cx="535723"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18" name="Rectangle 17">
            <a:extLst>
              <a:ext uri="{FF2B5EF4-FFF2-40B4-BE49-F238E27FC236}">
                <a16:creationId xmlns:a16="http://schemas.microsoft.com/office/drawing/2014/main" id="{571C14D2-4C75-41F2-805E-A33AC6349C22}"/>
              </a:ext>
            </a:extLst>
          </p:cNvPr>
          <p:cNvSpPr/>
          <p:nvPr/>
        </p:nvSpPr>
        <p:spPr>
          <a:xfrm>
            <a:off x="2853408" y="3180604"/>
            <a:ext cx="535723"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19" name="Rectangle 18">
            <a:extLst>
              <a:ext uri="{FF2B5EF4-FFF2-40B4-BE49-F238E27FC236}">
                <a16:creationId xmlns:a16="http://schemas.microsoft.com/office/drawing/2014/main" id="{4415107C-D6A2-4850-A89D-8F86AD6FBDBB}"/>
              </a:ext>
            </a:extLst>
          </p:cNvPr>
          <p:cNvSpPr/>
          <p:nvPr/>
        </p:nvSpPr>
        <p:spPr>
          <a:xfrm>
            <a:off x="2853408" y="4597768"/>
            <a:ext cx="535723"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p>
        </p:txBody>
      </p:sp>
    </p:spTree>
    <p:extLst>
      <p:ext uri="{BB962C8B-B14F-4D97-AF65-F5344CB8AC3E}">
        <p14:creationId xmlns:p14="http://schemas.microsoft.com/office/powerpoint/2010/main" val="402590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269806" y="52755"/>
            <a:ext cx="6004254"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WAY FORWARD &amp; SUGGESTED REMEDIES</a:t>
            </a:r>
          </a:p>
        </p:txBody>
      </p:sp>
      <p:pic>
        <p:nvPicPr>
          <p:cNvPr id="15" name="Picture Placeholder 3" descr="Text, logo, company name&#10;&#10;Description automatically generated">
            <a:extLst>
              <a:ext uri="{FF2B5EF4-FFF2-40B4-BE49-F238E27FC236}">
                <a16:creationId xmlns:a16="http://schemas.microsoft.com/office/drawing/2014/main" id="{6A7F675C-3759-4BC1-A41C-2AD24CD061E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29" r="429"/>
          <a:stretch>
            <a:fillRect/>
          </a:stretch>
        </p:blipFill>
        <p:spPr>
          <a:xfrm>
            <a:off x="1814967" y="1880834"/>
            <a:ext cx="4454839" cy="3096331"/>
          </a:xfrm>
          <a:prstGeom prst="rect">
            <a:avLst/>
          </a:prstGeom>
        </p:spPr>
      </p:pic>
      <p:sp>
        <p:nvSpPr>
          <p:cNvPr id="17" name="Freeform: Shape 16">
            <a:extLst>
              <a:ext uri="{FF2B5EF4-FFF2-40B4-BE49-F238E27FC236}">
                <a16:creationId xmlns:a16="http://schemas.microsoft.com/office/drawing/2014/main" id="{07BF1E3F-A1E5-4475-A37A-527E5BE1DA32}"/>
              </a:ext>
            </a:extLst>
          </p:cNvPr>
          <p:cNvSpPr/>
          <p:nvPr/>
        </p:nvSpPr>
        <p:spPr>
          <a:xfrm>
            <a:off x="6269806" y="2420337"/>
            <a:ext cx="4388723" cy="2017324"/>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21921" rIns="227584" bIns="121921"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latin typeface="Futura BdCn BT" panose="020B0706020204020204" pitchFamily="34" charset="0"/>
                <a:ea typeface="Tahoma" panose="020B0604030504040204" pitchFamily="34" charset="0"/>
                <a:cs typeface="Tahoma" panose="020B0604030504040204" pitchFamily="34" charset="0"/>
              </a:rPr>
              <a:t>RESEARCH &amp; DEVELOPMENT</a:t>
            </a:r>
          </a:p>
        </p:txBody>
      </p:sp>
    </p:spTree>
    <p:extLst>
      <p:ext uri="{BB962C8B-B14F-4D97-AF65-F5344CB8AC3E}">
        <p14:creationId xmlns:p14="http://schemas.microsoft.com/office/powerpoint/2010/main" val="2285454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269806" y="52755"/>
            <a:ext cx="6004254"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WAY FORWARD &amp; SUGGESTED REMEDIES</a:t>
            </a:r>
          </a:p>
        </p:txBody>
      </p:sp>
      <p:pic>
        <p:nvPicPr>
          <p:cNvPr id="5" name="Picture 4" descr="Diagram&#10;&#10;Description automatically generated">
            <a:extLst>
              <a:ext uri="{FF2B5EF4-FFF2-40B4-BE49-F238E27FC236}">
                <a16:creationId xmlns:a16="http://schemas.microsoft.com/office/drawing/2014/main" id="{677B81FF-6D9F-4014-A101-9D7D96E8AEE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5968" y="1904414"/>
            <a:ext cx="4300032" cy="3049172"/>
          </a:xfrm>
          <a:prstGeom prst="rect">
            <a:avLst/>
          </a:prstGeom>
        </p:spPr>
      </p:pic>
      <p:sp>
        <p:nvSpPr>
          <p:cNvPr id="8" name="Freeform: Shape 7">
            <a:extLst>
              <a:ext uri="{FF2B5EF4-FFF2-40B4-BE49-F238E27FC236}">
                <a16:creationId xmlns:a16="http://schemas.microsoft.com/office/drawing/2014/main" id="{F0A051B4-3A59-44B3-BBE8-35BC8AF0D9BE}"/>
              </a:ext>
            </a:extLst>
          </p:cNvPr>
          <p:cNvSpPr/>
          <p:nvPr/>
        </p:nvSpPr>
        <p:spPr>
          <a:xfrm>
            <a:off x="6269806" y="2420337"/>
            <a:ext cx="4388723" cy="2017324"/>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21921" rIns="227584" bIns="121921"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latin typeface="Futura BdCn BT" panose="020B0706020204020204" pitchFamily="34" charset="0"/>
                <a:ea typeface="Tahoma" panose="020B0604030504040204" pitchFamily="34" charset="0"/>
                <a:cs typeface="Tahoma" panose="020B0604030504040204" pitchFamily="34" charset="0"/>
              </a:rPr>
              <a:t>PROCESS OPTIMIZATION</a:t>
            </a:r>
          </a:p>
        </p:txBody>
      </p:sp>
    </p:spTree>
    <p:extLst>
      <p:ext uri="{BB962C8B-B14F-4D97-AF65-F5344CB8AC3E}">
        <p14:creationId xmlns:p14="http://schemas.microsoft.com/office/powerpoint/2010/main" val="109160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269806" y="52755"/>
            <a:ext cx="6004254"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WAY FORWARD &amp; SUGGESTED REMEDIES</a:t>
            </a:r>
          </a:p>
        </p:txBody>
      </p:sp>
      <p:pic>
        <p:nvPicPr>
          <p:cNvPr id="7" name="Picture 6" descr="A picture containing text, loudspeaker, megaphone, dryer&#10;&#10;Description automatically generated">
            <a:extLst>
              <a:ext uri="{FF2B5EF4-FFF2-40B4-BE49-F238E27FC236}">
                <a16:creationId xmlns:a16="http://schemas.microsoft.com/office/drawing/2014/main" id="{71609E08-AEC0-4DDD-963D-F6A88DCC8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650" y="1830535"/>
            <a:ext cx="3978350" cy="3196930"/>
          </a:xfrm>
          <a:prstGeom prst="rect">
            <a:avLst/>
          </a:prstGeom>
        </p:spPr>
      </p:pic>
      <p:sp>
        <p:nvSpPr>
          <p:cNvPr id="9" name="Freeform: Shape 8">
            <a:extLst>
              <a:ext uri="{FF2B5EF4-FFF2-40B4-BE49-F238E27FC236}">
                <a16:creationId xmlns:a16="http://schemas.microsoft.com/office/drawing/2014/main" id="{1FC94A08-B0FF-4A51-890E-9135F12DB595}"/>
              </a:ext>
            </a:extLst>
          </p:cNvPr>
          <p:cNvSpPr/>
          <p:nvPr/>
        </p:nvSpPr>
        <p:spPr>
          <a:xfrm>
            <a:off x="6269806" y="2420337"/>
            <a:ext cx="4388723" cy="2017324"/>
          </a:xfrm>
          <a:custGeom>
            <a:avLst/>
            <a:gdLst>
              <a:gd name="connsiteX0" fmla="*/ 0 w 7904988"/>
              <a:gd name="connsiteY0" fmla="*/ 0 h 1524440"/>
              <a:gd name="connsiteX1" fmla="*/ 7142768 w 7904988"/>
              <a:gd name="connsiteY1" fmla="*/ 0 h 1524440"/>
              <a:gd name="connsiteX2" fmla="*/ 7904988 w 7904988"/>
              <a:gd name="connsiteY2" fmla="*/ 762220 h 1524440"/>
              <a:gd name="connsiteX3" fmla="*/ 7142768 w 7904988"/>
              <a:gd name="connsiteY3" fmla="*/ 1524440 h 1524440"/>
              <a:gd name="connsiteX4" fmla="*/ 0 w 7904988"/>
              <a:gd name="connsiteY4" fmla="*/ 1524440 h 1524440"/>
              <a:gd name="connsiteX5" fmla="*/ 0 w 7904988"/>
              <a:gd name="connsiteY5" fmla="*/ 0 h 152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4988" h="1524440">
                <a:moveTo>
                  <a:pt x="7904988" y="1524439"/>
                </a:moveTo>
                <a:lnTo>
                  <a:pt x="762220" y="1524439"/>
                </a:lnTo>
                <a:lnTo>
                  <a:pt x="0" y="762220"/>
                </a:lnTo>
                <a:lnTo>
                  <a:pt x="762220" y="1"/>
                </a:lnTo>
                <a:lnTo>
                  <a:pt x="7904988" y="1"/>
                </a:lnTo>
                <a:lnTo>
                  <a:pt x="7904988" y="1524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3346" tIns="121921" rIns="227584" bIns="121921" numCol="1" spcCol="1270" anchor="ctr" anchorCtr="0">
            <a:noAutofit/>
          </a:bodyPr>
          <a:lstStyle/>
          <a:p>
            <a:pPr marL="0" lvl="0" indent="0" algn="ctr" defTabSz="1422400">
              <a:lnSpc>
                <a:spcPct val="90000"/>
              </a:lnSpc>
              <a:spcBef>
                <a:spcPct val="0"/>
              </a:spcBef>
              <a:spcAft>
                <a:spcPct val="35000"/>
              </a:spcAft>
              <a:buNone/>
            </a:pPr>
            <a:r>
              <a:rPr lang="en-GB" sz="3200" dirty="0">
                <a:solidFill>
                  <a:schemeClr val="bg1"/>
                </a:solidFill>
                <a:latin typeface="Futura BdCn BT" panose="020B0706020204020204" pitchFamily="34" charset="0"/>
                <a:ea typeface="Tahoma" panose="020B0604030504040204" pitchFamily="34" charset="0"/>
                <a:cs typeface="Tahoma" panose="020B0604030504040204" pitchFamily="34" charset="0"/>
              </a:rPr>
              <a:t>MORE </a:t>
            </a:r>
            <a:r>
              <a:rPr lang="en-GB" sz="3200" kern="1200" dirty="0">
                <a:solidFill>
                  <a:schemeClr val="bg1"/>
                </a:solidFill>
                <a:latin typeface="Futura BdCn BT" panose="020B0706020204020204" pitchFamily="34" charset="0"/>
                <a:ea typeface="Tahoma" panose="020B0604030504040204" pitchFamily="34" charset="0"/>
                <a:cs typeface="Tahoma" panose="020B0604030504040204" pitchFamily="34" charset="0"/>
              </a:rPr>
              <a:t>AWARENESS </a:t>
            </a:r>
          </a:p>
        </p:txBody>
      </p:sp>
    </p:spTree>
    <p:extLst>
      <p:ext uri="{BB962C8B-B14F-4D97-AF65-F5344CB8AC3E}">
        <p14:creationId xmlns:p14="http://schemas.microsoft.com/office/powerpoint/2010/main" val="400519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B6E6B3-B2C8-4452-8089-EB7D1FD82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590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6873D916-E63D-49BD-BAE6-0B780F529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10137913" y="92765"/>
            <a:ext cx="2054087"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ABOUT US</a:t>
            </a:r>
          </a:p>
        </p:txBody>
      </p:sp>
    </p:spTree>
    <p:extLst>
      <p:ext uri="{BB962C8B-B14F-4D97-AF65-F5344CB8AC3E}">
        <p14:creationId xmlns:p14="http://schemas.microsoft.com/office/powerpoint/2010/main" val="94483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C287CE-277A-4BBD-BDAC-861F7FE64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0" name="TextBox 9">
            <a:extLst>
              <a:ext uri="{FF2B5EF4-FFF2-40B4-BE49-F238E27FC236}">
                <a16:creationId xmlns:a16="http://schemas.microsoft.com/office/drawing/2014/main" id="{2DED0A94-B617-4E6A-BBA2-B5D3D549995E}"/>
              </a:ext>
            </a:extLst>
          </p:cNvPr>
          <p:cNvSpPr txBox="1"/>
          <p:nvPr/>
        </p:nvSpPr>
        <p:spPr>
          <a:xfrm>
            <a:off x="7244862" y="94444"/>
            <a:ext cx="4396153"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LITHIUM BATTERY SCENARIO</a:t>
            </a:r>
          </a:p>
        </p:txBody>
      </p:sp>
      <p:sp>
        <p:nvSpPr>
          <p:cNvPr id="12" name="TextBox 11">
            <a:extLst>
              <a:ext uri="{FF2B5EF4-FFF2-40B4-BE49-F238E27FC236}">
                <a16:creationId xmlns:a16="http://schemas.microsoft.com/office/drawing/2014/main" id="{5900A87C-D284-48BC-9BC0-D029D0D297E0}"/>
              </a:ext>
            </a:extLst>
          </p:cNvPr>
          <p:cNvSpPr txBox="1"/>
          <p:nvPr/>
        </p:nvSpPr>
        <p:spPr>
          <a:xfrm>
            <a:off x="6096000" y="1140093"/>
            <a:ext cx="5845418" cy="4324261"/>
          </a:xfrm>
          <a:prstGeom prst="rect">
            <a:avLst/>
          </a:prstGeom>
          <a:noFill/>
        </p:spPr>
        <p:txBody>
          <a:bodyPr wrap="square" rtlCol="0">
            <a:spAutoFit/>
          </a:bodyPr>
          <a:lstStyle/>
          <a:p>
            <a:pPr algn="just"/>
            <a:r>
              <a:rPr lang="en-IN" sz="2500" dirty="0">
                <a:solidFill>
                  <a:srgbClr val="002060"/>
                </a:solidFill>
                <a:latin typeface="Tahoma" panose="020B0604030504040204" pitchFamily="34" charset="0"/>
                <a:ea typeface="Tahoma" panose="020B0604030504040204" pitchFamily="34" charset="0"/>
                <a:cs typeface="Tahoma" panose="020B0604030504040204" pitchFamily="34" charset="0"/>
              </a:rPr>
              <a:t>Lithium-ion Battery (LIB) is vital for mobile industry, here mobile denotes a larger prospective – Any electronics which can be taken from point A to point B without the use of connected electricity. How we can move, with the use of batteries and here comes the importance of Lithium Ion Their usage is omnipresent in most rechargeable electronic devices like phones, tablets, laptops, etc.</a:t>
            </a:r>
            <a:endPar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EC92FC95-2888-4F3A-B913-7BACBA5A875F}"/>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pic>
        <p:nvPicPr>
          <p:cNvPr id="15" name="Picture 14">
            <a:extLst>
              <a:ext uri="{FF2B5EF4-FFF2-40B4-BE49-F238E27FC236}">
                <a16:creationId xmlns:a16="http://schemas.microsoft.com/office/drawing/2014/main" id="{71832C9D-EA32-4E42-8FD3-B8A74B6D3F72}"/>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37417" t="17501" r="1240" b="12112"/>
          <a:stretch/>
        </p:blipFill>
        <p:spPr>
          <a:xfrm>
            <a:off x="509954" y="795374"/>
            <a:ext cx="5586046" cy="4525658"/>
          </a:xfrm>
          <a:prstGeom prst="rect">
            <a:avLst/>
          </a:prstGeom>
        </p:spPr>
      </p:pic>
    </p:spTree>
    <p:extLst>
      <p:ext uri="{BB962C8B-B14F-4D97-AF65-F5344CB8AC3E}">
        <p14:creationId xmlns:p14="http://schemas.microsoft.com/office/powerpoint/2010/main" val="329413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C287CE-277A-4BBD-BDAC-861F7FE64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0" name="TextBox 9">
            <a:extLst>
              <a:ext uri="{FF2B5EF4-FFF2-40B4-BE49-F238E27FC236}">
                <a16:creationId xmlns:a16="http://schemas.microsoft.com/office/drawing/2014/main" id="{2DED0A94-B617-4E6A-BBA2-B5D3D549995E}"/>
              </a:ext>
            </a:extLst>
          </p:cNvPr>
          <p:cNvSpPr txBox="1"/>
          <p:nvPr/>
        </p:nvSpPr>
        <p:spPr>
          <a:xfrm>
            <a:off x="7244862" y="94444"/>
            <a:ext cx="4396153"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LITHIUM BATTERY SCENARIO</a:t>
            </a:r>
          </a:p>
        </p:txBody>
      </p:sp>
      <p:sp>
        <p:nvSpPr>
          <p:cNvPr id="11" name="TextBox 10">
            <a:extLst>
              <a:ext uri="{FF2B5EF4-FFF2-40B4-BE49-F238E27FC236}">
                <a16:creationId xmlns:a16="http://schemas.microsoft.com/office/drawing/2014/main" id="{9EE59327-58D1-4367-9F81-E0991A18DFD5}"/>
              </a:ext>
            </a:extLst>
          </p:cNvPr>
          <p:cNvSpPr txBox="1"/>
          <p:nvPr/>
        </p:nvSpPr>
        <p:spPr>
          <a:xfrm>
            <a:off x="1815200" y="5804902"/>
            <a:ext cx="10249312" cy="861774"/>
          </a:xfrm>
          <a:prstGeom prst="rect">
            <a:avLst/>
          </a:prstGeom>
          <a:noFill/>
        </p:spPr>
        <p:txBody>
          <a:bodyPr wrap="square" rtlCol="0">
            <a:spAutoFit/>
          </a:bodyPr>
          <a:lstStyle/>
          <a:p>
            <a:pPr algn="just"/>
            <a:r>
              <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rPr>
              <a:t>Lithium ion waste is an economic opportunity which can be a boon to the lithium production industry if harnessed properly.</a:t>
            </a:r>
          </a:p>
        </p:txBody>
      </p:sp>
      <p:sp>
        <p:nvSpPr>
          <p:cNvPr id="9" name="TextBox 8">
            <a:extLst>
              <a:ext uri="{FF2B5EF4-FFF2-40B4-BE49-F238E27FC236}">
                <a16:creationId xmlns:a16="http://schemas.microsoft.com/office/drawing/2014/main" id="{D8C9E7FD-5387-451C-8CFF-A09A8CDE6045}"/>
              </a:ext>
            </a:extLst>
          </p:cNvPr>
          <p:cNvSpPr txBox="1"/>
          <p:nvPr/>
        </p:nvSpPr>
        <p:spPr>
          <a:xfrm>
            <a:off x="1815199" y="866885"/>
            <a:ext cx="10249312" cy="2400657"/>
          </a:xfrm>
          <a:prstGeom prst="rect">
            <a:avLst/>
          </a:prstGeom>
          <a:noFill/>
        </p:spPr>
        <p:txBody>
          <a:bodyPr wrap="square" rtlCol="0">
            <a:spAutoFit/>
          </a:bodyPr>
          <a:lstStyle/>
          <a:p>
            <a:pPr algn="just"/>
            <a:r>
              <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rPr>
              <a:t>Primarily dependent on China, Taiwan, and Japan for the import of lithium-cells with only assembling (cell to pack) taking place in India. The government also investing huge on localized manufacture of Lithium-ion-cells, which aims to  significantly reduce the cost of electric vehicles (EV) and provide better output in local conditions however due to uncertain geopolitical complexities it becomes harder.</a:t>
            </a:r>
          </a:p>
        </p:txBody>
      </p:sp>
      <p:sp>
        <p:nvSpPr>
          <p:cNvPr id="13" name="TextBox 12">
            <a:extLst>
              <a:ext uri="{FF2B5EF4-FFF2-40B4-BE49-F238E27FC236}">
                <a16:creationId xmlns:a16="http://schemas.microsoft.com/office/drawing/2014/main" id="{6A182564-A434-4BF5-A329-51423A1C33CA}"/>
              </a:ext>
            </a:extLst>
          </p:cNvPr>
          <p:cNvSpPr txBox="1"/>
          <p:nvPr/>
        </p:nvSpPr>
        <p:spPr>
          <a:xfrm>
            <a:off x="1815200" y="3337882"/>
            <a:ext cx="10249311" cy="2400657"/>
          </a:xfrm>
          <a:prstGeom prst="rect">
            <a:avLst/>
          </a:prstGeom>
          <a:noFill/>
        </p:spPr>
        <p:txBody>
          <a:bodyPr wrap="square" rtlCol="0">
            <a:spAutoFit/>
          </a:bodyPr>
          <a:lstStyle/>
          <a:p>
            <a:pPr algn="just"/>
            <a:r>
              <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rPr>
              <a:t>Now here comes the 2 way solution one is procurement of the constituents of the lithium ion other is one of the  support solution and that is lithium recycling which offers an effective opportunity to ensure swift disposal and uninterrupted supply of rare battery-grade materials. Recycled LIB can play an important part in support mechanism  towards the lithium ion production in India.</a:t>
            </a:r>
          </a:p>
        </p:txBody>
      </p:sp>
    </p:spTree>
    <p:extLst>
      <p:ext uri="{BB962C8B-B14F-4D97-AF65-F5344CB8AC3E}">
        <p14:creationId xmlns:p14="http://schemas.microsoft.com/office/powerpoint/2010/main" val="36854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LITHIUM BATTERY RECYCLING IN INDIA</a:t>
            </a:r>
          </a:p>
        </p:txBody>
      </p:sp>
      <p:sp>
        <p:nvSpPr>
          <p:cNvPr id="8" name="TextBox 7">
            <a:extLst>
              <a:ext uri="{FF2B5EF4-FFF2-40B4-BE49-F238E27FC236}">
                <a16:creationId xmlns:a16="http://schemas.microsoft.com/office/drawing/2014/main" id="{D42F5BB0-9CD1-4914-91B8-2981F83CC28D}"/>
              </a:ext>
            </a:extLst>
          </p:cNvPr>
          <p:cNvSpPr txBox="1"/>
          <p:nvPr/>
        </p:nvSpPr>
        <p:spPr>
          <a:xfrm>
            <a:off x="1692107" y="901514"/>
            <a:ext cx="10249311" cy="3554819"/>
          </a:xfrm>
          <a:prstGeom prst="rect">
            <a:avLst/>
          </a:prstGeom>
          <a:noFill/>
        </p:spPr>
        <p:txBody>
          <a:bodyPr wrap="square" rtlCol="0">
            <a:spAutoFit/>
          </a:bodyPr>
          <a:lstStyle/>
          <a:p>
            <a:pPr algn="just"/>
            <a:r>
              <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rPr>
              <a:t>As per JMK Research estimates, the lithium-ion battery market in India is expected to increase from 2.9 GWh in 2018 to about 132 GWh by 2030 (CAGR of 35.5%). The increasing volume of lithium-ion batteries would in turn lead to a growing capacity of 'spent' batteries in the ecosystem which if left untreated would lead to health and environmental hazards. JMK research estimates that the recycling market in India will start picking up from the year 2022 onwards        when batteries presently in use in electric vehicles would reach their end of life.  </a:t>
            </a:r>
          </a:p>
        </p:txBody>
      </p:sp>
      <p:sp>
        <p:nvSpPr>
          <p:cNvPr id="11" name="TextBox 10">
            <a:extLst>
              <a:ext uri="{FF2B5EF4-FFF2-40B4-BE49-F238E27FC236}">
                <a16:creationId xmlns:a16="http://schemas.microsoft.com/office/drawing/2014/main" id="{7D4BD8B4-4495-4E50-B58C-7C8E434BF1C3}"/>
              </a:ext>
            </a:extLst>
          </p:cNvPr>
          <p:cNvSpPr txBox="1"/>
          <p:nvPr/>
        </p:nvSpPr>
        <p:spPr>
          <a:xfrm>
            <a:off x="1692106" y="4530392"/>
            <a:ext cx="10249311" cy="2015936"/>
          </a:xfrm>
          <a:prstGeom prst="rect">
            <a:avLst/>
          </a:prstGeom>
          <a:noFill/>
        </p:spPr>
        <p:txBody>
          <a:bodyPr wrap="square" rtlCol="0">
            <a:spAutoFit/>
          </a:bodyPr>
          <a:lstStyle/>
          <a:p>
            <a:pPr algn="just"/>
            <a:r>
              <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rPr>
              <a:t>Precious metals comprising these batteries would be lost forever. Therefore, managing this lithium-ion battery waste through recycling as already told these recoveries will be a boon to lithium manufacturing. </a:t>
            </a:r>
          </a:p>
          <a:p>
            <a:pPr algn="just"/>
            <a:endParaRPr lang="en-US" sz="25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ACB99910-22C9-4108-BB8D-169AA9162A8B}"/>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spTree>
    <p:extLst>
      <p:ext uri="{BB962C8B-B14F-4D97-AF65-F5344CB8AC3E}">
        <p14:creationId xmlns:p14="http://schemas.microsoft.com/office/powerpoint/2010/main" val="110980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CHALLENGES – RECYCLER PERSPECTIVE</a:t>
            </a:r>
          </a:p>
        </p:txBody>
      </p:sp>
      <p:pic>
        <p:nvPicPr>
          <p:cNvPr id="7" name="Picture 6" descr="Diagram, schematic&#10;&#10;Description automatically generated">
            <a:extLst>
              <a:ext uri="{FF2B5EF4-FFF2-40B4-BE49-F238E27FC236}">
                <a16:creationId xmlns:a16="http://schemas.microsoft.com/office/drawing/2014/main" id="{AA9F4DEC-C918-4605-A2CF-5460851A3E7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48142" y="2162399"/>
            <a:ext cx="6076745" cy="3637560"/>
          </a:xfrm>
          <a:prstGeom prst="rect">
            <a:avLst/>
          </a:prstGeom>
        </p:spPr>
      </p:pic>
      <p:sp>
        <p:nvSpPr>
          <p:cNvPr id="9" name="TextBox 8">
            <a:extLst>
              <a:ext uri="{FF2B5EF4-FFF2-40B4-BE49-F238E27FC236}">
                <a16:creationId xmlns:a16="http://schemas.microsoft.com/office/drawing/2014/main" id="{CA4F88AF-D1FE-487A-BD59-566B72695BE9}"/>
              </a:ext>
            </a:extLst>
          </p:cNvPr>
          <p:cNvSpPr txBox="1"/>
          <p:nvPr/>
        </p:nvSpPr>
        <p:spPr>
          <a:xfrm>
            <a:off x="7978997" y="3401133"/>
            <a:ext cx="4417294" cy="584775"/>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COMPLICATED CHEMISTRY</a:t>
            </a:r>
          </a:p>
        </p:txBody>
      </p:sp>
      <p:sp>
        <p:nvSpPr>
          <p:cNvPr id="12" name="TextBox 11">
            <a:extLst>
              <a:ext uri="{FF2B5EF4-FFF2-40B4-BE49-F238E27FC236}">
                <a16:creationId xmlns:a16="http://schemas.microsoft.com/office/drawing/2014/main" id="{9607A1E0-27A8-421C-B22C-1E45F647E09D}"/>
              </a:ext>
            </a:extLst>
          </p:cNvPr>
          <p:cNvSpPr txBox="1"/>
          <p:nvPr/>
        </p:nvSpPr>
        <p:spPr>
          <a:xfrm>
            <a:off x="7978997" y="4155975"/>
            <a:ext cx="4417294" cy="640509"/>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BATTERY STRUCTURE</a:t>
            </a:r>
          </a:p>
        </p:txBody>
      </p:sp>
      <p:sp>
        <p:nvSpPr>
          <p:cNvPr id="13" name="TextBox 12">
            <a:extLst>
              <a:ext uri="{FF2B5EF4-FFF2-40B4-BE49-F238E27FC236}">
                <a16:creationId xmlns:a16="http://schemas.microsoft.com/office/drawing/2014/main" id="{341FC89F-3E80-49F1-BCAA-8BF4F4A62442}"/>
              </a:ext>
            </a:extLst>
          </p:cNvPr>
          <p:cNvSpPr txBox="1"/>
          <p:nvPr/>
        </p:nvSpPr>
        <p:spPr>
          <a:xfrm>
            <a:off x="7978997" y="2646290"/>
            <a:ext cx="3777539"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BATTERY CHEMISTRY</a:t>
            </a:r>
          </a:p>
        </p:txBody>
      </p:sp>
      <p:sp>
        <p:nvSpPr>
          <p:cNvPr id="14" name="TextBox 13">
            <a:extLst>
              <a:ext uri="{FF2B5EF4-FFF2-40B4-BE49-F238E27FC236}">
                <a16:creationId xmlns:a16="http://schemas.microsoft.com/office/drawing/2014/main" id="{C85C13E1-26EC-4CDC-8954-641F2110E2AE}"/>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sp>
        <p:nvSpPr>
          <p:cNvPr id="15" name="TextBox 14">
            <a:extLst>
              <a:ext uri="{FF2B5EF4-FFF2-40B4-BE49-F238E27FC236}">
                <a16:creationId xmlns:a16="http://schemas.microsoft.com/office/drawing/2014/main" id="{9A6DBE1A-A9D5-4CA6-9D16-FB4D4FBDF006}"/>
              </a:ext>
            </a:extLst>
          </p:cNvPr>
          <p:cNvSpPr txBox="1"/>
          <p:nvPr/>
        </p:nvSpPr>
        <p:spPr>
          <a:xfrm>
            <a:off x="647572" y="834978"/>
            <a:ext cx="11274797" cy="1077218"/>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As  Told Economic Factors Can Make The Case For Recycling Batteries, They Also Make The Case Against It</a:t>
            </a:r>
          </a:p>
        </p:txBody>
      </p:sp>
    </p:spTree>
    <p:extLst>
      <p:ext uri="{BB962C8B-B14F-4D97-AF65-F5344CB8AC3E}">
        <p14:creationId xmlns:p14="http://schemas.microsoft.com/office/powerpoint/2010/main" val="156166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CHALLENGES – RECYCLER PERSPECTIVE</a:t>
            </a:r>
          </a:p>
        </p:txBody>
      </p:sp>
      <p:sp>
        <p:nvSpPr>
          <p:cNvPr id="9" name="TextBox 8">
            <a:extLst>
              <a:ext uri="{FF2B5EF4-FFF2-40B4-BE49-F238E27FC236}">
                <a16:creationId xmlns:a16="http://schemas.microsoft.com/office/drawing/2014/main" id="{CA4F88AF-D1FE-487A-BD59-566B72695BE9}"/>
              </a:ext>
            </a:extLst>
          </p:cNvPr>
          <p:cNvSpPr txBox="1"/>
          <p:nvPr/>
        </p:nvSpPr>
        <p:spPr>
          <a:xfrm>
            <a:off x="7234291" y="2809321"/>
            <a:ext cx="4417294" cy="584775"/>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DOWN CYCLE</a:t>
            </a:r>
          </a:p>
        </p:txBody>
      </p:sp>
      <p:sp>
        <p:nvSpPr>
          <p:cNvPr id="12" name="TextBox 11">
            <a:extLst>
              <a:ext uri="{FF2B5EF4-FFF2-40B4-BE49-F238E27FC236}">
                <a16:creationId xmlns:a16="http://schemas.microsoft.com/office/drawing/2014/main" id="{9607A1E0-27A8-421C-B22C-1E45F647E09D}"/>
              </a:ext>
            </a:extLst>
          </p:cNvPr>
          <p:cNvSpPr txBox="1"/>
          <p:nvPr/>
        </p:nvSpPr>
        <p:spPr>
          <a:xfrm>
            <a:off x="7234291" y="3615075"/>
            <a:ext cx="4417294" cy="584775"/>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TECHNOLOGY RESTRICTION</a:t>
            </a:r>
          </a:p>
        </p:txBody>
      </p:sp>
      <p:sp>
        <p:nvSpPr>
          <p:cNvPr id="13" name="TextBox 12">
            <a:extLst>
              <a:ext uri="{FF2B5EF4-FFF2-40B4-BE49-F238E27FC236}">
                <a16:creationId xmlns:a16="http://schemas.microsoft.com/office/drawing/2014/main" id="{341FC89F-3E80-49F1-BCAA-8BF4F4A62442}"/>
              </a:ext>
            </a:extLst>
          </p:cNvPr>
          <p:cNvSpPr txBox="1"/>
          <p:nvPr/>
        </p:nvSpPr>
        <p:spPr>
          <a:xfrm>
            <a:off x="7234291" y="1807537"/>
            <a:ext cx="4888522"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QUALITY &amp; RELIABLE RECYCLING</a:t>
            </a:r>
          </a:p>
        </p:txBody>
      </p:sp>
      <p:sp>
        <p:nvSpPr>
          <p:cNvPr id="14" name="TextBox 13">
            <a:extLst>
              <a:ext uri="{FF2B5EF4-FFF2-40B4-BE49-F238E27FC236}">
                <a16:creationId xmlns:a16="http://schemas.microsoft.com/office/drawing/2014/main" id="{C85C13E1-26EC-4CDC-8954-641F2110E2AE}"/>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pic>
        <p:nvPicPr>
          <p:cNvPr id="11" name="Picture 10" descr="A picture containing wall, indoor, white, bunch&#10;&#10;Description automatically generated">
            <a:extLst>
              <a:ext uri="{FF2B5EF4-FFF2-40B4-BE49-F238E27FC236}">
                <a16:creationId xmlns:a16="http://schemas.microsoft.com/office/drawing/2014/main" id="{FF788DA1-6823-4604-BCDD-FC80852BA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52" y="1371600"/>
            <a:ext cx="6141338" cy="3424604"/>
          </a:xfrm>
          <a:prstGeom prst="rect">
            <a:avLst/>
          </a:prstGeom>
        </p:spPr>
      </p:pic>
    </p:spTree>
    <p:extLst>
      <p:ext uri="{BB962C8B-B14F-4D97-AF65-F5344CB8AC3E}">
        <p14:creationId xmlns:p14="http://schemas.microsoft.com/office/powerpoint/2010/main" val="154909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CHALLENGES – RECYCLER PERSPECTIVE</a:t>
            </a:r>
          </a:p>
        </p:txBody>
      </p:sp>
      <p:sp>
        <p:nvSpPr>
          <p:cNvPr id="9" name="TextBox 8">
            <a:extLst>
              <a:ext uri="{FF2B5EF4-FFF2-40B4-BE49-F238E27FC236}">
                <a16:creationId xmlns:a16="http://schemas.microsoft.com/office/drawing/2014/main" id="{CA4F88AF-D1FE-487A-BD59-566B72695BE9}"/>
              </a:ext>
            </a:extLst>
          </p:cNvPr>
          <p:cNvSpPr txBox="1"/>
          <p:nvPr/>
        </p:nvSpPr>
        <p:spPr>
          <a:xfrm>
            <a:off x="7234291" y="2809321"/>
            <a:ext cx="4417294" cy="584775"/>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RECYCLING COST</a:t>
            </a:r>
          </a:p>
        </p:txBody>
      </p:sp>
      <p:sp>
        <p:nvSpPr>
          <p:cNvPr id="12" name="TextBox 11">
            <a:extLst>
              <a:ext uri="{FF2B5EF4-FFF2-40B4-BE49-F238E27FC236}">
                <a16:creationId xmlns:a16="http://schemas.microsoft.com/office/drawing/2014/main" id="{9607A1E0-27A8-421C-B22C-1E45F647E09D}"/>
              </a:ext>
            </a:extLst>
          </p:cNvPr>
          <p:cNvSpPr txBox="1"/>
          <p:nvPr/>
        </p:nvSpPr>
        <p:spPr>
          <a:xfrm>
            <a:off x="7234291" y="3615075"/>
            <a:ext cx="4417294" cy="584775"/>
          </a:xfrm>
          <a:prstGeom prst="rect">
            <a:avLst/>
          </a:prstGeom>
          <a:noFill/>
        </p:spPr>
        <p:txBody>
          <a:bodyPr wrap="square" rtlCol="0">
            <a:spAutoFit/>
          </a:bodyPr>
          <a:lstStyle/>
          <a:p>
            <a:r>
              <a:rPr lang="en-US" sz="3200" dirty="0">
                <a:solidFill>
                  <a:schemeClr val="accent2">
                    <a:lumMod val="75000"/>
                  </a:schemeClr>
                </a:solidFill>
                <a:latin typeface="Futura BdCn BT" panose="020B0706020204020204" pitchFamily="34" charset="0"/>
              </a:rPr>
              <a:t>MARKET DRIVEN</a:t>
            </a:r>
          </a:p>
        </p:txBody>
      </p:sp>
      <p:sp>
        <p:nvSpPr>
          <p:cNvPr id="13" name="TextBox 12">
            <a:extLst>
              <a:ext uri="{FF2B5EF4-FFF2-40B4-BE49-F238E27FC236}">
                <a16:creationId xmlns:a16="http://schemas.microsoft.com/office/drawing/2014/main" id="{341FC89F-3E80-49F1-BCAA-8BF4F4A62442}"/>
              </a:ext>
            </a:extLst>
          </p:cNvPr>
          <p:cNvSpPr txBox="1"/>
          <p:nvPr/>
        </p:nvSpPr>
        <p:spPr>
          <a:xfrm>
            <a:off x="7234291" y="1807537"/>
            <a:ext cx="4888522"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FINANCIAL ASPECT</a:t>
            </a:r>
          </a:p>
        </p:txBody>
      </p:sp>
      <p:sp>
        <p:nvSpPr>
          <p:cNvPr id="14" name="TextBox 13">
            <a:extLst>
              <a:ext uri="{FF2B5EF4-FFF2-40B4-BE49-F238E27FC236}">
                <a16:creationId xmlns:a16="http://schemas.microsoft.com/office/drawing/2014/main" id="{C85C13E1-26EC-4CDC-8954-641F2110E2AE}"/>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pic>
        <p:nvPicPr>
          <p:cNvPr id="15" name="Picture 14" descr="A picture containing diagram&#10;&#10;Description automatically generated">
            <a:extLst>
              <a:ext uri="{FF2B5EF4-FFF2-40B4-BE49-F238E27FC236}">
                <a16:creationId xmlns:a16="http://schemas.microsoft.com/office/drawing/2014/main" id="{CFC08276-0403-4A49-AB6D-627A979F5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0" y="1565008"/>
            <a:ext cx="5891727" cy="3305930"/>
          </a:xfrm>
          <a:prstGeom prst="rect">
            <a:avLst/>
          </a:prstGeom>
        </p:spPr>
      </p:pic>
    </p:spTree>
    <p:extLst>
      <p:ext uri="{BB962C8B-B14F-4D97-AF65-F5344CB8AC3E}">
        <p14:creationId xmlns:p14="http://schemas.microsoft.com/office/powerpoint/2010/main" val="222115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EF47B6BF-8B73-4FD9-A681-01C55F8E5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ED0A94-B617-4E6A-BBA2-B5D3D549995E}"/>
              </a:ext>
            </a:extLst>
          </p:cNvPr>
          <p:cNvSpPr txBox="1"/>
          <p:nvPr/>
        </p:nvSpPr>
        <p:spPr>
          <a:xfrm>
            <a:off x="6428069" y="0"/>
            <a:ext cx="5763931" cy="584775"/>
          </a:xfrm>
          <a:prstGeom prst="rect">
            <a:avLst/>
          </a:prstGeom>
          <a:noFill/>
        </p:spPr>
        <p:txBody>
          <a:bodyPr wrap="square" rtlCol="0">
            <a:spAutoFit/>
          </a:bodyPr>
          <a:lstStyle/>
          <a:p>
            <a:r>
              <a:rPr lang="en-US" sz="3200" dirty="0">
                <a:solidFill>
                  <a:schemeClr val="bg1"/>
                </a:solidFill>
                <a:latin typeface="Futura BdCn BT" panose="020B0706020204020204" pitchFamily="34" charset="0"/>
              </a:rPr>
              <a:t>CHALLENGES – RECYCLER PERSPECTIVE</a:t>
            </a:r>
          </a:p>
        </p:txBody>
      </p:sp>
      <p:sp>
        <p:nvSpPr>
          <p:cNvPr id="13" name="TextBox 12">
            <a:extLst>
              <a:ext uri="{FF2B5EF4-FFF2-40B4-BE49-F238E27FC236}">
                <a16:creationId xmlns:a16="http://schemas.microsoft.com/office/drawing/2014/main" id="{341FC89F-3E80-49F1-BCAA-8BF4F4A62442}"/>
              </a:ext>
            </a:extLst>
          </p:cNvPr>
          <p:cNvSpPr txBox="1"/>
          <p:nvPr/>
        </p:nvSpPr>
        <p:spPr>
          <a:xfrm>
            <a:off x="6840415" y="1807537"/>
            <a:ext cx="5282398"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REGULATIONS</a:t>
            </a:r>
          </a:p>
        </p:txBody>
      </p:sp>
      <p:pic>
        <p:nvPicPr>
          <p:cNvPr id="11" name="Picture 10" descr="Shape, arrow&#10;&#10;Description automatically generated">
            <a:extLst>
              <a:ext uri="{FF2B5EF4-FFF2-40B4-BE49-F238E27FC236}">
                <a16:creationId xmlns:a16="http://schemas.microsoft.com/office/drawing/2014/main" id="{62F45A6C-A1B3-436C-BFA8-3BF43965842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30086" y="1026040"/>
            <a:ext cx="4497983" cy="4449053"/>
          </a:xfrm>
          <a:prstGeom prst="rect">
            <a:avLst/>
          </a:prstGeom>
        </p:spPr>
      </p:pic>
      <p:sp>
        <p:nvSpPr>
          <p:cNvPr id="16" name="TextBox 15">
            <a:extLst>
              <a:ext uri="{FF2B5EF4-FFF2-40B4-BE49-F238E27FC236}">
                <a16:creationId xmlns:a16="http://schemas.microsoft.com/office/drawing/2014/main" id="{134781BD-1EC4-4B12-A4A2-3C69923E85CA}"/>
              </a:ext>
            </a:extLst>
          </p:cNvPr>
          <p:cNvSpPr txBox="1"/>
          <p:nvPr/>
        </p:nvSpPr>
        <p:spPr>
          <a:xfrm>
            <a:off x="6840415" y="2458858"/>
            <a:ext cx="5282398"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RULES</a:t>
            </a:r>
          </a:p>
        </p:txBody>
      </p:sp>
      <p:sp>
        <p:nvSpPr>
          <p:cNvPr id="17" name="TextBox 16">
            <a:extLst>
              <a:ext uri="{FF2B5EF4-FFF2-40B4-BE49-F238E27FC236}">
                <a16:creationId xmlns:a16="http://schemas.microsoft.com/office/drawing/2014/main" id="{3BD4BE0B-3DE0-4E13-BB5E-E21C2CB93E53}"/>
              </a:ext>
            </a:extLst>
          </p:cNvPr>
          <p:cNvSpPr txBox="1"/>
          <p:nvPr/>
        </p:nvSpPr>
        <p:spPr>
          <a:xfrm>
            <a:off x="6840415" y="3110179"/>
            <a:ext cx="5282398"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COMPLIANCE</a:t>
            </a:r>
          </a:p>
        </p:txBody>
      </p:sp>
      <p:sp>
        <p:nvSpPr>
          <p:cNvPr id="18" name="TextBox 17">
            <a:extLst>
              <a:ext uri="{FF2B5EF4-FFF2-40B4-BE49-F238E27FC236}">
                <a16:creationId xmlns:a16="http://schemas.microsoft.com/office/drawing/2014/main" id="{F17EC91F-38A7-4C6E-81A7-494BFCCBEBF6}"/>
              </a:ext>
            </a:extLst>
          </p:cNvPr>
          <p:cNvSpPr txBox="1"/>
          <p:nvPr/>
        </p:nvSpPr>
        <p:spPr>
          <a:xfrm>
            <a:off x="6840415" y="3761500"/>
            <a:ext cx="5282398" cy="584775"/>
          </a:xfrm>
          <a:prstGeom prst="rect">
            <a:avLst/>
          </a:prstGeom>
          <a:noFill/>
        </p:spPr>
        <p:txBody>
          <a:bodyPr wrap="square" rtlCol="0">
            <a:spAutoFit/>
          </a:bodyPr>
          <a:lstStyle/>
          <a:p>
            <a:r>
              <a:rPr lang="en-US" sz="3200" dirty="0">
                <a:solidFill>
                  <a:srgbClr val="0070C0"/>
                </a:solidFill>
                <a:latin typeface="Futura BdCn BT" panose="020B0706020204020204" pitchFamily="34" charset="0"/>
              </a:rPr>
              <a:t>GUIDELINES</a:t>
            </a:r>
          </a:p>
        </p:txBody>
      </p:sp>
      <p:sp>
        <p:nvSpPr>
          <p:cNvPr id="19" name="TextBox 18">
            <a:extLst>
              <a:ext uri="{FF2B5EF4-FFF2-40B4-BE49-F238E27FC236}">
                <a16:creationId xmlns:a16="http://schemas.microsoft.com/office/drawing/2014/main" id="{F16AB463-06F1-48E9-A2E8-92B2ADA6844B}"/>
              </a:ext>
            </a:extLst>
          </p:cNvPr>
          <p:cNvSpPr txBox="1"/>
          <p:nvPr/>
        </p:nvSpPr>
        <p:spPr>
          <a:xfrm>
            <a:off x="10462846" y="6435969"/>
            <a:ext cx="1585690" cy="461665"/>
          </a:xfrm>
          <a:prstGeom prst="rect">
            <a:avLst/>
          </a:prstGeom>
          <a:noFill/>
        </p:spPr>
        <p:txBody>
          <a:bodyPr wrap="none" rtlCol="0">
            <a:spAutoFit/>
          </a:bodyPr>
          <a:lstStyle/>
          <a:p>
            <a:r>
              <a:rPr lang="en-US" sz="2400" dirty="0" err="1">
                <a:latin typeface="Arial Black" panose="020B0A04020102020204" pitchFamily="34" charset="0"/>
              </a:rPr>
              <a:t>Contd</a:t>
            </a:r>
            <a:r>
              <a:rPr lang="en-US" sz="2400" dirty="0">
                <a:latin typeface="Arial Black" panose="020B0A04020102020204" pitchFamily="34" charset="0"/>
              </a:rPr>
              <a:t>…,</a:t>
            </a:r>
          </a:p>
        </p:txBody>
      </p:sp>
    </p:spTree>
    <p:extLst>
      <p:ext uri="{BB962C8B-B14F-4D97-AF65-F5344CB8AC3E}">
        <p14:creationId xmlns:p14="http://schemas.microsoft.com/office/powerpoint/2010/main" val="2706347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484</Words>
  <Application>Microsoft Office PowerPoint</Application>
  <PresentationFormat>Widescreen</PresentationFormat>
  <Paragraphs>48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Calibri Light</vt:lpstr>
      <vt:lpstr>Futura BdCn BT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Sasi Kumar Gopal</dc:creator>
  <cp:lastModifiedBy>Sasi Kumar Gopal</cp:lastModifiedBy>
  <cp:revision>23</cp:revision>
  <dcterms:created xsi:type="dcterms:W3CDTF">2021-02-21T17:50:41Z</dcterms:created>
  <dcterms:modified xsi:type="dcterms:W3CDTF">2021-03-02T07:48:55Z</dcterms:modified>
</cp:coreProperties>
</file>